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5" r:id="rId7"/>
    <p:sldId id="264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9ee017dae5f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5877272"/>
            <a:ext cx="1365622" cy="82912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A13153-F98C-485C-BC03-7B6528593EBB}" type="datetimeFigureOut">
              <a:rPr lang="ru-RU" smtClean="0"/>
              <a:pPr/>
              <a:t>30.09.2016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D00981E-3A57-4D2C-A35B-F45A5F08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11" Type="http://schemas.openxmlformats.org/officeDocument/2006/relationships/image" Target="../media/image22.gif"/><Relationship Id="rId5" Type="http://schemas.openxmlformats.org/officeDocument/2006/relationships/image" Target="../media/image16.gif"/><Relationship Id="rId10" Type="http://schemas.openxmlformats.org/officeDocument/2006/relationships/image" Target="../media/image21.gif"/><Relationship Id="rId4" Type="http://schemas.openxmlformats.org/officeDocument/2006/relationships/image" Target="../media/image15.gif"/><Relationship Id="rId9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4.gif"/><Relationship Id="rId7" Type="http://schemas.openxmlformats.org/officeDocument/2006/relationships/image" Target="../media/image28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Relationship Id="rId9" Type="http://schemas.openxmlformats.org/officeDocument/2006/relationships/image" Target="../media/image30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2.gif"/><Relationship Id="rId7" Type="http://schemas.openxmlformats.org/officeDocument/2006/relationships/image" Target="../media/image36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gif"/><Relationship Id="rId9" Type="http://schemas.openxmlformats.org/officeDocument/2006/relationships/image" Target="../media/image3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7719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Повторение «Тригонометрические  Функции </a:t>
            </a:r>
            <a:b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               и их свойства»</a:t>
            </a:r>
            <a:br>
              <a:rPr lang="ru-RU" sz="60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643446"/>
            <a:ext cx="7854696" cy="171451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800" dirty="0" err="1" smtClean="0"/>
              <a:t>Трубичкина</a:t>
            </a:r>
            <a:r>
              <a:rPr lang="ru-RU" sz="2800" dirty="0" smtClean="0"/>
              <a:t> Л.С. </a:t>
            </a:r>
          </a:p>
          <a:p>
            <a:pPr algn="l"/>
            <a:r>
              <a:rPr lang="ru-RU" sz="2800" dirty="0" smtClean="0"/>
              <a:t>учитель математики первой категории</a:t>
            </a:r>
          </a:p>
          <a:p>
            <a:pPr algn="l"/>
            <a:r>
              <a:rPr lang="ru-RU" sz="2800" dirty="0" smtClean="0"/>
              <a:t> МБОУ «</a:t>
            </a:r>
            <a:r>
              <a:rPr lang="ru-RU" sz="2800" dirty="0" err="1" smtClean="0"/>
              <a:t>Кайрактынская</a:t>
            </a:r>
            <a:r>
              <a:rPr lang="ru-RU" sz="2800" dirty="0" smtClean="0"/>
              <a:t> СОШ» </a:t>
            </a:r>
          </a:p>
          <a:p>
            <a:pPr algn="l"/>
            <a:r>
              <a:rPr lang="ru-RU" sz="2800" dirty="0" err="1" smtClean="0"/>
              <a:t>Акбулакского</a:t>
            </a:r>
            <a:r>
              <a:rPr lang="ru-RU" sz="2800" dirty="0" smtClean="0"/>
              <a:t> района</a:t>
            </a:r>
          </a:p>
          <a:p>
            <a:pPr algn="l"/>
            <a:r>
              <a:rPr lang="ru-RU" sz="2800" dirty="0" smtClean="0"/>
              <a:t> Оренбургской Области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/>
              <a:t>Обобщить  представление</a:t>
            </a:r>
            <a:r>
              <a:rPr lang="ru-RU" dirty="0" smtClean="0"/>
              <a:t> о числовой окружности, о числовой окружности на координатной плоскости.</a:t>
            </a:r>
          </a:p>
          <a:p>
            <a:pPr lvl="0"/>
            <a:r>
              <a:rPr lang="ru-RU" b="1" dirty="0" smtClean="0"/>
              <a:t>Отрабатывать  умения</a:t>
            </a:r>
            <a:r>
              <a:rPr lang="ru-RU" dirty="0" smtClean="0"/>
              <a:t> находить значение тангенса и котангенса  на числовой окружности.</a:t>
            </a:r>
          </a:p>
          <a:p>
            <a:pPr lvl="0"/>
            <a:r>
              <a:rPr lang="ru-RU" b="1" dirty="0" smtClean="0"/>
              <a:t> Отрабатывать навыки  и умения </a:t>
            </a:r>
            <a:r>
              <a:rPr lang="ru-RU" dirty="0" smtClean="0"/>
              <a:t> построения графиков функций        ,        .</a:t>
            </a:r>
          </a:p>
          <a:p>
            <a:pPr lvl="0"/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№2</a:t>
            </a:r>
            <a:br>
              <a:rPr lang="ru-RU" dirty="0" smtClean="0"/>
            </a:br>
            <a:r>
              <a:rPr lang="ru-RU" dirty="0" smtClean="0"/>
              <a:t>задачи:</a:t>
            </a:r>
            <a:endParaRPr lang="ru-RU" dirty="0"/>
          </a:p>
        </p:txBody>
      </p:sp>
      <p:pic>
        <p:nvPicPr>
          <p:cNvPr id="4" name="Рисунок 3" descr="http://www.unimath.ru/images/clip_image006_1005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857760"/>
            <a:ext cx="78581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08_1008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857760"/>
            <a:ext cx="85725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V="1">
            <a:off x="1592427" y="1428528"/>
            <a:ext cx="0" cy="45927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9423" y="3717032"/>
            <a:ext cx="2986433" cy="78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266729" y="1432066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59221" y="366314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84572" y="3663144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2483768" y="3443456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483768" y="3443456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89423" y="3720455"/>
                <a:ext cx="576064" cy="58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prstClr val="black"/>
                    </a:solidFill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423" y="3720455"/>
                <a:ext cx="576064" cy="581378"/>
              </a:xfrm>
              <a:prstGeom prst="rect">
                <a:avLst/>
              </a:prstGeom>
              <a:blipFill rotWithShape="1">
                <a:blip r:embed="rId3"/>
                <a:stretch>
                  <a:fillRect l="-15789" t="-1042" b="-93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95537" y="246396"/>
            <a:ext cx="2708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039826"/>
                  </p:ext>
                </p:extLst>
              </p:nvPr>
            </p:nvGraphicFramePr>
            <p:xfrm>
              <a:off x="3347864" y="908720"/>
              <a:ext cx="5184576" cy="562966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83740"/>
                    <a:gridCol w="1624444"/>
                    <a:gridCol w="2176392"/>
                  </a:tblGrid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300" dirty="0" smtClean="0">
                              <a:effectLst/>
                            </a:rPr>
                            <a:t>у=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13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1300" b="1" i="0" smtClean="0">
                                      <a:effectLst/>
                                      <a:latin typeface="Cambria Math"/>
                                    </a:rPr>
                                    <m:t>𝐭𝐠</m:t>
                                  </m:r>
                                </m:fName>
                                <m:e>
                                  <m:r>
                                    <a:rPr lang="ru-RU" sz="13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5980" marR="65980" marT="0" marB="0"/>
                    </a:tc>
                  </a:tr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x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effectLst/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≠</m:t>
                              </m:r>
                              <m:f>
                                <m:fPr>
                                  <m:ctrlPr>
                                    <a:rPr kumimoji="0" lang="ru-RU" sz="1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ru-RU" sz="14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kumimoji="0" lang="ru-RU" sz="14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4479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0;0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641836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34376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+2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5471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34376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34182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lang="ru-RU" sz="1400" i="1" smtClean="0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ea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 b="0" i="1" smtClean="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7212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Cambria Math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;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199039826"/>
                  </p:ext>
                </p:extLst>
              </p:nvPr>
            </p:nvGraphicFramePr>
            <p:xfrm>
              <a:off x="3347864" y="908720"/>
              <a:ext cx="5184576" cy="56390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83740"/>
                    <a:gridCol w="1624444"/>
                    <a:gridCol w="2176392"/>
                  </a:tblGrid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0714" b="-1521429"/>
                          </a:stretch>
                        </a:blipFill>
                      </a:tcPr>
                    </a:tc>
                  </a:tr>
                  <a:tr h="33967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12727" b="-1449091"/>
                          </a:stretch>
                        </a:blipFill>
                      </a:tcPr>
                    </a:tc>
                  </a:tr>
                  <a:tr h="54479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30000" b="-785556"/>
                          </a:stretch>
                        </a:blipFill>
                      </a:tcPr>
                    </a:tc>
                  </a:tr>
                  <a:tr h="662409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89908" b="-548624"/>
                          </a:stretch>
                        </a:blipFill>
                      </a:tcPr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513043" b="-711594"/>
                          </a:stretch>
                        </a:blipFill>
                      </a:tcPr>
                    </a:tc>
                  </a:tr>
                  <a:tr h="45471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71107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7110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36061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671795" b="-571795"/>
                          </a:stretch>
                        </a:blipFill>
                      </a:tcPr>
                    </a:tc>
                  </a:tr>
                  <a:tr h="416878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85019" t="-1016176" r="-133708" b="-2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016176" b="-227941"/>
                          </a:stretch>
                        </a:blipFill>
                      </a:tcPr>
                    </a:tc>
                  </a:tr>
                  <a:tr h="47212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85019" t="-973077" r="-133708" b="-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973077" b="-98718"/>
                          </a:stretch>
                        </a:blipFill>
                      </a:tcPr>
                    </a:tc>
                  </a:tr>
                  <a:tr h="47110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4"/>
                          <a:stretch>
                            <a:fillRect l="-138375" t="-10870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2" name="Прямоугольник 31"/>
              <p:cNvSpPr/>
              <p:nvPr/>
            </p:nvSpPr>
            <p:spPr>
              <a:xfrm>
                <a:off x="865487" y="708061"/>
                <a:ext cx="16706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</m:oMath>
                </a14:m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tg</a:t>
                </a:r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487" y="708061"/>
                <a:ext cx="167065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4380" t="-15094" r="-9854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>
          <a:xfrm>
            <a:off x="2644623" y="1556792"/>
            <a:ext cx="0" cy="446449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33415" y="1556792"/>
            <a:ext cx="0" cy="446449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77843" y="3068960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38175" y="1439426"/>
            <a:ext cx="1947301" cy="4580374"/>
          </a:xfrm>
          <a:custGeom>
            <a:avLst/>
            <a:gdLst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200862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276350 w 1947301"/>
              <a:gd name="connsiteY4" fmla="*/ 198957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  <a:gd name="connsiteX0" fmla="*/ 0 w 1947301"/>
              <a:gd name="connsiteY0" fmla="*/ 4580374 h 4580374"/>
              <a:gd name="connsiteX1" fmla="*/ 266700 w 1947301"/>
              <a:gd name="connsiteY1" fmla="*/ 3189724 h 4580374"/>
              <a:gd name="connsiteX2" fmla="*/ 600075 w 1947301"/>
              <a:gd name="connsiteY2" fmla="*/ 2503924 h 4580374"/>
              <a:gd name="connsiteX3" fmla="*/ 942975 w 1947301"/>
              <a:gd name="connsiteY3" fmla="*/ 2256274 h 4580374"/>
              <a:gd name="connsiteX4" fmla="*/ 1304925 w 1947301"/>
              <a:gd name="connsiteY4" fmla="*/ 1989574 h 4580374"/>
              <a:gd name="connsiteX5" fmla="*/ 1647825 w 1947301"/>
              <a:gd name="connsiteY5" fmla="*/ 1332349 h 4580374"/>
              <a:gd name="connsiteX6" fmla="*/ 1914525 w 1947301"/>
              <a:gd name="connsiteY6" fmla="*/ 132199 h 4580374"/>
              <a:gd name="connsiteX7" fmla="*/ 1933575 w 1947301"/>
              <a:gd name="connsiteY7" fmla="*/ 84574 h 458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7301" h="4580374">
                <a:moveTo>
                  <a:pt x="0" y="4580374"/>
                </a:moveTo>
                <a:cubicBezTo>
                  <a:pt x="83344" y="4058086"/>
                  <a:pt x="166688" y="3535799"/>
                  <a:pt x="266700" y="3189724"/>
                </a:cubicBezTo>
                <a:cubicBezTo>
                  <a:pt x="366713" y="2843649"/>
                  <a:pt x="487363" y="2659499"/>
                  <a:pt x="600075" y="2503924"/>
                </a:cubicBezTo>
                <a:cubicBezTo>
                  <a:pt x="712787" y="2348349"/>
                  <a:pt x="825500" y="2341999"/>
                  <a:pt x="942975" y="2256274"/>
                </a:cubicBezTo>
                <a:cubicBezTo>
                  <a:pt x="1060450" y="2170549"/>
                  <a:pt x="1158875" y="2143562"/>
                  <a:pt x="1304925" y="1989574"/>
                </a:cubicBezTo>
                <a:cubicBezTo>
                  <a:pt x="1450975" y="1835586"/>
                  <a:pt x="1546225" y="1641911"/>
                  <a:pt x="1647825" y="1332349"/>
                </a:cubicBezTo>
                <a:cubicBezTo>
                  <a:pt x="1749425" y="1022787"/>
                  <a:pt x="1866900" y="340161"/>
                  <a:pt x="1914525" y="132199"/>
                </a:cubicBezTo>
                <a:cubicBezTo>
                  <a:pt x="1962150" y="-75763"/>
                  <a:pt x="1947862" y="4405"/>
                  <a:pt x="1933575" y="84574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555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3" grpId="0" animBg="1"/>
      <p:bldP spid="28" grpId="0"/>
      <p:bldP spid="32" grpId="0" animBg="1"/>
      <p:bldP spid="21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flipV="1">
            <a:off x="526955" y="1341505"/>
            <a:ext cx="0" cy="45927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9423" y="3717032"/>
            <a:ext cx="2986433" cy="78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23855" y="1327813"/>
            <a:ext cx="343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i="1" dirty="0">
                <a:solidFill>
                  <a:srgbClr val="4F81BD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7974" y="36471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5577" y="3663144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 flipH="1">
                <a:off x="1396800" y="3495565"/>
                <a:ext cx="360039" cy="85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1" i="1" smtClean="0">
                            <a:latin typeface="Cambria Math"/>
                            <a:ea typeface="Cambria Math"/>
                          </a:rPr>
                          <m:t>𝝅</m:t>
                        </m:r>
                      </m:num>
                      <m:den>
                        <m:r>
                          <a:rPr lang="ru-RU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396800" y="3495565"/>
                <a:ext cx="360039" cy="8583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95537" y="246396"/>
            <a:ext cx="2708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График  функции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06577534"/>
                  </p:ext>
                </p:extLst>
              </p:nvPr>
            </p:nvGraphicFramePr>
            <p:xfrm>
              <a:off x="3347864" y="116632"/>
              <a:ext cx="5384998" cy="632809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64521"/>
                    <a:gridCol w="1601882"/>
                    <a:gridCol w="2418595"/>
                  </a:tblGrid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300" dirty="0" smtClean="0">
                              <a:effectLst/>
                            </a:rPr>
                            <a:t>у=</a:t>
                          </a:r>
                          <a:r>
                            <a:rPr lang="en-US" sz="1300" dirty="0" smtClean="0">
                              <a:effectLst/>
                            </a:rPr>
                            <a:t>c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ru-RU" sz="1300" i="1">
                                      <a:effectLst/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1300" b="1" i="0" smtClean="0">
                                      <a:effectLst/>
                                      <a:latin typeface="Cambria Math"/>
                                    </a:rPr>
                                    <m:t>𝐭𝐠</m:t>
                                  </m:r>
                                </m:fName>
                                <m:e>
                                  <m:r>
                                    <a:rPr lang="ru-RU" sz="1300">
                                      <a:effectLst/>
                                      <a:latin typeface="Cambria Math"/>
                                    </a:rPr>
                                    <m:t>х</m:t>
                                  </m:r>
                                </m:e>
                              </m:func>
                            </m:oMath>
                          </a14:m>
                          <a:endParaRPr lang="ru-RU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5980" marR="65980" marT="0" marB="0"/>
                    </a:tc>
                  </a:tr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x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effectLst/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≠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ru-RU" sz="1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8887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73721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Cambria Math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en-US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1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09226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9150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π</m:t>
                                    </m:r>
                                    <m: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Т=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𝜋</m:t>
                              </m:r>
                            </m:oMath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50609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&gt;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ru-RU" sz="1400" i="1" smtClean="0">
                                        <a:effectLst/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1400" i="1" smtClean="0">
                                            <a:effectLst/>
                                            <a:latin typeface="Cambria Math"/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1400" b="0" i="1" smtClean="0">
                                            <a:effectLst/>
                                            <a:latin typeface="Cambria Math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Times New Roman" pitchFamily="18" charset="0"/>
                                      </a:rPr>
                                      <m:t>+</m:t>
                                    </m:r>
                                    <m:r>
                                      <a:rPr lang="ru-RU" sz="1400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Times New Roman" pitchFamily="18" charset="0"/>
                                      </a:rPr>
                                      <m:t>𝜋</m:t>
                                    </m:r>
                                    <m:r>
                                      <a:rPr lang="en-US" sz="1400" b="0" i="1" smtClean="0">
                                        <a:effectLst/>
                                        <a:latin typeface="Cambria Math"/>
                                        <a:ea typeface="Cambria Math"/>
                                        <a:cs typeface="Times New Roman" pitchFamily="18" charset="0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π</m:t>
                                    </m:r>
                                    <m:r>
                                      <a:rPr kumimoji="0" lang="el-GR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Cambria Math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69461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</a:t>
                          </a:r>
                          <a14:m>
                            <m:oMath xmlns:m="http://schemas.openxmlformats.org/officeDocument/2006/math"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&lt;</m:t>
                              </m:r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;</m:t>
                                    </m:r>
                                    <m:f>
                                      <m:fPr>
                                        <m:ctrlP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Cambria Math"/>
                                            <a:cs typeface="+mn-cs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kumimoji="0" lang="ru-RU" sz="1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𝜋</m:t>
                                    </m:r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ru-RU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ru-RU" sz="1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−∞;+∞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ru-RU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0" name="Таблица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406577534"/>
                  </p:ext>
                </p:extLst>
              </p:nvPr>
            </p:nvGraphicFramePr>
            <p:xfrm>
              <a:off x="3347864" y="116632"/>
              <a:ext cx="5384998" cy="633719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64521"/>
                    <a:gridCol w="1601882"/>
                    <a:gridCol w="2418595"/>
                  </a:tblGrid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Свойства функции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0000" b="-1631667"/>
                          </a:stretch>
                        </a:blipFill>
                      </a:tcPr>
                    </a:tc>
                  </a:tr>
                  <a:tr h="367157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Область определения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10000" b="-1531667"/>
                          </a:stretch>
                        </a:blipFill>
                      </a:tcPr>
                    </a:tc>
                  </a:tr>
                  <a:tr h="588870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Точки пересечения графика с осями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координат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</a:t>
                          </a:r>
                          <a:r>
                            <a:rPr lang="ru-RU" sz="1400" dirty="0" err="1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Оу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737215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 Ох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84298" b="-579339"/>
                          </a:stretch>
                        </a:blipFill>
                      </a:tcPr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Четность / нечетность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нечетная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09226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монотонности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возрастания 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49150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убывания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581481" b="-608642"/>
                          </a:stretch>
                        </a:blipFill>
                      </a:tcPr>
                    </a:tc>
                  </a:tr>
                  <a:tr h="53043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Экстремумы</a:t>
                          </a:r>
                          <a:endParaRPr lang="ru-RU" sz="14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min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530434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max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Times New Roman" pitchFamily="18" charset="0"/>
                              <a:ea typeface="Calibri"/>
                              <a:cs typeface="Times New Roman" pitchFamily="18" charset="0"/>
                            </a:rPr>
                            <a:t>нет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</a:tr>
                  <a:tr h="265218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Периодичность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688372" b="-641860"/>
                          </a:stretch>
                        </a:blipFill>
                      </a:tcPr>
                    </a:tc>
                  </a:tr>
                  <a:tr h="450609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Промежутки 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знакопостоян</a:t>
                          </a:r>
                          <a:r>
                            <a:rPr lang="en-US" sz="1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-c</a:t>
                          </a:r>
                          <a:r>
                            <a:rPr lang="ru-RU" sz="1400" dirty="0" err="1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тва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85171" t="-1039189" r="-150951" b="-2729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039189" b="-272973"/>
                          </a:stretch>
                        </a:blipFill>
                      </a:tcPr>
                    </a:tc>
                  </a:tr>
                  <a:tr h="694617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85171" t="-739474" r="-150951" b="-771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739474" b="-77193"/>
                          </a:stretch>
                        </a:blipFill>
                      </a:tcPr>
                    </a:tc>
                  </a:tr>
                  <a:tr h="530434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Множество значений</a:t>
                          </a:r>
                          <a:endParaRPr lang="ru-RU" sz="14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5980" marR="65980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5980" marR="65980" marT="0" marB="0">
                        <a:blipFill rotWithShape="1">
                          <a:blip r:embed="rId3"/>
                          <a:stretch>
                            <a:fillRect l="-122670" t="-1100000" b="-114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2" name="Прямоугольник 31"/>
              <p:cNvSpPr/>
              <p:nvPr/>
            </p:nvSpPr>
            <p:spPr>
              <a:xfrm>
                <a:off x="631174" y="620688"/>
                <a:ext cx="20313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 y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3600" b="1" i="1" smtClean="0">
                        <a:solidFill>
                          <a:srgbClr val="1F497D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𝒄</m:t>
                    </m:r>
                  </m:oMath>
                </a14:m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tg</a:t>
                </a:r>
                <a:r>
                  <a:rPr lang="en-US" sz="3600" b="1" i="1" dirty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solidFill>
                      <a:srgbClr val="1F497D"/>
                    </a:solidFill>
                    <a:latin typeface="Times New Roman" pitchFamily="18" charset="0"/>
                    <a:cs typeface="Times New Roman" pitchFamily="18" charset="0"/>
                  </a:rPr>
                  <a:t>x </a:t>
                </a:r>
                <a:endParaRPr lang="ru-RU" sz="3600" b="1" i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2" name="Прямоугольник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74" y="620688"/>
                <a:ext cx="2031325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3604" t="-15094" r="-8108" b="-339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597" y="3852753"/>
            <a:ext cx="173936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650565" y="1341505"/>
            <a:ext cx="0" cy="459276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олилиния 14"/>
          <p:cNvSpPr/>
          <p:nvPr/>
        </p:nvSpPr>
        <p:spPr>
          <a:xfrm>
            <a:off x="676274" y="1409700"/>
            <a:ext cx="1857375" cy="4543425"/>
          </a:xfrm>
          <a:custGeom>
            <a:avLst/>
            <a:gdLst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66900"/>
              <a:gd name="connsiteY0" fmla="*/ 0 h 4543425"/>
              <a:gd name="connsiteX1" fmla="*/ 209550 w 1866900"/>
              <a:gd name="connsiteY1" fmla="*/ 1485900 h 4543425"/>
              <a:gd name="connsiteX2" fmla="*/ 561975 w 1866900"/>
              <a:gd name="connsiteY2" fmla="*/ 2057400 h 4543425"/>
              <a:gd name="connsiteX3" fmla="*/ 904875 w 1866900"/>
              <a:gd name="connsiteY3" fmla="*/ 2314575 h 4543425"/>
              <a:gd name="connsiteX4" fmla="*/ 1257300 w 1866900"/>
              <a:gd name="connsiteY4" fmla="*/ 2533650 h 4543425"/>
              <a:gd name="connsiteX5" fmla="*/ 1619250 w 1866900"/>
              <a:gd name="connsiteY5" fmla="*/ 3190875 h 4543425"/>
              <a:gd name="connsiteX6" fmla="*/ 1838325 w 1866900"/>
              <a:gd name="connsiteY6" fmla="*/ 4448175 h 4543425"/>
              <a:gd name="connsiteX7" fmla="*/ 1838325 w 1866900"/>
              <a:gd name="connsiteY7" fmla="*/ 4448175 h 4543425"/>
              <a:gd name="connsiteX8" fmla="*/ 1866900 w 1866900"/>
              <a:gd name="connsiteY8" fmla="*/ 4543425 h 4543425"/>
              <a:gd name="connsiteX0" fmla="*/ 0 w 1857375"/>
              <a:gd name="connsiteY0" fmla="*/ 0 h 4543425"/>
              <a:gd name="connsiteX1" fmla="*/ 209550 w 1857375"/>
              <a:gd name="connsiteY1" fmla="*/ 1485900 h 4543425"/>
              <a:gd name="connsiteX2" fmla="*/ 561975 w 1857375"/>
              <a:gd name="connsiteY2" fmla="*/ 2057400 h 4543425"/>
              <a:gd name="connsiteX3" fmla="*/ 904875 w 1857375"/>
              <a:gd name="connsiteY3" fmla="*/ 2314575 h 4543425"/>
              <a:gd name="connsiteX4" fmla="*/ 1257300 w 1857375"/>
              <a:gd name="connsiteY4" fmla="*/ 2533650 h 4543425"/>
              <a:gd name="connsiteX5" fmla="*/ 1619250 w 1857375"/>
              <a:gd name="connsiteY5" fmla="*/ 3190875 h 4543425"/>
              <a:gd name="connsiteX6" fmla="*/ 1838325 w 1857375"/>
              <a:gd name="connsiteY6" fmla="*/ 4448175 h 4543425"/>
              <a:gd name="connsiteX7" fmla="*/ 1838325 w 1857375"/>
              <a:gd name="connsiteY7" fmla="*/ 4448175 h 4543425"/>
              <a:gd name="connsiteX8" fmla="*/ 1857375 w 1857375"/>
              <a:gd name="connsiteY8" fmla="*/ 4543425 h 454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7375" h="4543425">
                <a:moveTo>
                  <a:pt x="0" y="0"/>
                </a:moveTo>
                <a:cubicBezTo>
                  <a:pt x="57944" y="571500"/>
                  <a:pt x="115888" y="1143000"/>
                  <a:pt x="209550" y="1485900"/>
                </a:cubicBezTo>
                <a:cubicBezTo>
                  <a:pt x="303212" y="1828800"/>
                  <a:pt x="427038" y="1928813"/>
                  <a:pt x="561975" y="2057400"/>
                </a:cubicBezTo>
                <a:cubicBezTo>
                  <a:pt x="696912" y="2185987"/>
                  <a:pt x="750888" y="2235200"/>
                  <a:pt x="904875" y="2314575"/>
                </a:cubicBezTo>
                <a:cubicBezTo>
                  <a:pt x="1058862" y="2393950"/>
                  <a:pt x="1114425" y="2406650"/>
                  <a:pt x="1257300" y="2533650"/>
                </a:cubicBezTo>
                <a:cubicBezTo>
                  <a:pt x="1400175" y="2660650"/>
                  <a:pt x="1522413" y="2871788"/>
                  <a:pt x="1619250" y="3190875"/>
                </a:cubicBezTo>
                <a:cubicBezTo>
                  <a:pt x="1716087" y="3509962"/>
                  <a:pt x="1838325" y="4448175"/>
                  <a:pt x="1838325" y="4448175"/>
                </a:cubicBezTo>
                <a:lnTo>
                  <a:pt x="1838325" y="4448175"/>
                </a:lnTo>
                <a:lnTo>
                  <a:pt x="1857375" y="4543425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57900" y="3068960"/>
            <a:ext cx="321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322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8" grpId="0"/>
      <p:bldP spid="32" grpId="0" animBg="1"/>
      <p:bldP spid="15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Практикум по решению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Найти наименьший общий положительный период для функций          ,          ,  </a:t>
            </a:r>
            <a:br>
              <a:rPr lang="ru-RU" dirty="0" smtClean="0"/>
            </a:br>
            <a:r>
              <a:rPr lang="ru-RU" dirty="0" smtClean="0"/>
              <a:t>     и             </a:t>
            </a:r>
            <a:r>
              <a:rPr lang="ru-RU" i="1" dirty="0" smtClean="0"/>
              <a:t> 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Найти наименьшее и наибольшее значение функции                на интервале             , на полуинтервале               , на отрезке           .</a:t>
            </a:r>
          </a:p>
          <a:p>
            <a:endParaRPr lang="ru-RU" dirty="0" smtClean="0"/>
          </a:p>
          <a:p>
            <a:r>
              <a:rPr lang="ru-RU" dirty="0" smtClean="0"/>
              <a:t>Найти область значений функции              на полуинтервале           , на объединение интервалов                   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://www.unimath.ru/images/clip_image180_000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857364"/>
            <a:ext cx="92869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182_0006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785926"/>
            <a:ext cx="92869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198_0004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1785926"/>
            <a:ext cx="92869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200_0003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2143116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06_0385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2714620"/>
            <a:ext cx="128588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unimath.ru/images/clip_image010_0307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2714620"/>
            <a:ext cx="114300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unimath.ru/images/clip_image012_0335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0430" y="3071810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unimath.ru/images/clip_image014_0289.gif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6578" y="3071810"/>
            <a:ext cx="107157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unimath.ru/images/clip_image006_0385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3714752"/>
            <a:ext cx="128588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www.unimath.ru/images/clip_image016_0304.gif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4071943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www.unimath.ru/images/clip_image018_0267.gif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86050" y="4429132"/>
            <a:ext cx="178595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19506"/>
          </a:xfrm>
        </p:spPr>
        <p:txBody>
          <a:bodyPr/>
          <a:lstStyle/>
          <a:p>
            <a:r>
              <a:rPr lang="ru-RU" dirty="0" smtClean="0"/>
              <a:t>.  Найти наименьшее и наибольшее значение функции         на интервале         , на полуинтервале         , на отрезке         .</a:t>
            </a:r>
          </a:p>
          <a:p>
            <a:r>
              <a:rPr lang="ru-RU" dirty="0" smtClean="0"/>
              <a:t>Найти область значений функции         на отрезке         , на объединение интервалов             .</a:t>
            </a:r>
          </a:p>
          <a:p>
            <a:pPr lvl="0"/>
            <a:r>
              <a:rPr lang="ru-RU" dirty="0" smtClean="0"/>
              <a:t>. Решить графически уравнения           и 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Практикум по решению задач</a:t>
            </a:r>
            <a:endParaRPr lang="ru-RU" dirty="0"/>
          </a:p>
        </p:txBody>
      </p:sp>
      <p:pic>
        <p:nvPicPr>
          <p:cNvPr id="4" name="Рисунок 3" descr="http://www.unimath.ru/images/clip_image008_0407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000240"/>
            <a:ext cx="85725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20_020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000240"/>
            <a:ext cx="10001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022_0210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2357430"/>
            <a:ext cx="92869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24_0201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285992"/>
            <a:ext cx="85725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08_0407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857496"/>
            <a:ext cx="85725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unimath.ru/images/clip_image026_0194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3143248"/>
            <a:ext cx="100013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unimath.ru/images/clip_image028_0198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3643314"/>
            <a:ext cx="135732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unimath.ru/images/clip_image030_0181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88" y="4071942"/>
            <a:ext cx="107157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unimath.ru/images/clip_image032_0157.gif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86710" y="4071942"/>
            <a:ext cx="85725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Практикум по решению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из градусной меры в радианную и расположите в порядке возрастания:  </a:t>
            </a:r>
            <a:r>
              <a:rPr lang="ru-RU" dirty="0" smtClean="0"/>
              <a:t>      ,      ,         ,        .</a:t>
            </a:r>
          </a:p>
          <a:p>
            <a:r>
              <a:rPr lang="ru-RU" dirty="0"/>
              <a:t>Переведите из радианной меры в градусную и расположите в порядке убывания:  </a:t>
            </a:r>
            <a:r>
              <a:rPr lang="ru-RU" dirty="0" smtClean="0"/>
              <a:t>       ,        ,           ,          .  </a:t>
            </a:r>
            <a:endParaRPr lang="ru-RU" dirty="0"/>
          </a:p>
        </p:txBody>
      </p:sp>
      <p:pic>
        <p:nvPicPr>
          <p:cNvPr id="4" name="Рисунок 3" descr="http://www.unimath.ru/images/clip_image034_015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357430"/>
            <a:ext cx="71438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unimath.ru/images/clip_image036_014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285992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unimath.ru/images/clip_image038_0141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357430"/>
            <a:ext cx="85725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unimath.ru/images/clip_image040_0125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2428868"/>
            <a:ext cx="78581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unimath.ru/images/clip_image042_0121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3571876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unimath.ru/images/clip_image044_0115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3643314"/>
            <a:ext cx="71438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unimath.ru/images/clip_image046_0107.g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3438" y="3643314"/>
            <a:ext cx="100013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unimath.ru/images/clip_image048_0107.gif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9322" y="3643314"/>
            <a:ext cx="92869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285992"/>
            <a:ext cx="468630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 повторить свойства тригонометрических функций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5134"/>
            <a:ext cx="3600400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</TotalTime>
  <Words>149</Words>
  <Application>Microsoft Office PowerPoint</Application>
  <PresentationFormat>Экран (4:3)</PresentationFormat>
  <Paragraphs>82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Повторение «Тригонометрические  Функции                 и их свойства» </vt:lpstr>
      <vt:lpstr>Урок №2 задачи:</vt:lpstr>
      <vt:lpstr>Слайд 3</vt:lpstr>
      <vt:lpstr>Слайд 4</vt:lpstr>
      <vt:lpstr>Практикум по решению задач</vt:lpstr>
      <vt:lpstr>Практикум по решению задач</vt:lpstr>
      <vt:lpstr>Практикум по решению задач</vt:lpstr>
      <vt:lpstr>Домашнее задание: повторить свойства тригонометрических функций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 «Тригонометрические  Функции                 и их свойства»</dc:title>
  <dc:creator>1</dc:creator>
  <cp:lastModifiedBy>1</cp:lastModifiedBy>
  <cp:revision>5</cp:revision>
  <dcterms:created xsi:type="dcterms:W3CDTF">2016-09-29T17:59:36Z</dcterms:created>
  <dcterms:modified xsi:type="dcterms:W3CDTF">2016-09-29T18:40:56Z</dcterms:modified>
</cp:coreProperties>
</file>